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7" r:id="rId6"/>
    <p:sldId id="268" r:id="rId7"/>
    <p:sldId id="269" r:id="rId8"/>
    <p:sldId id="270" r:id="rId9"/>
    <p:sldId id="260" r:id="rId10"/>
    <p:sldId id="261" r:id="rId11"/>
    <p:sldId id="262" r:id="rId12"/>
    <p:sldId id="263" r:id="rId13"/>
    <p:sldId id="264" r:id="rId14"/>
    <p:sldId id="266"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7CF10960-06AA-4C9A-AC69-A5857109480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072B338-F0BC-4A0F-86E6-DB72A2335094}" type="datetimeFigureOut">
              <a:rPr lang="el-GR" smtClean="0"/>
              <a:t>30/7/2018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CF10960-06AA-4C9A-AC69-A5857109480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72B338-F0BC-4A0F-86E6-DB72A2335094}" type="datetimeFigureOut">
              <a:rPr lang="el-GR" smtClean="0"/>
              <a:t>30/7/2018</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CF10960-06AA-4C9A-AC69-A58571094809}"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l.wikipedia.org/wiki/%CE%A4%CF%81%CE%BF%CF%87%CF%8C%CF%8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l.wikipedia.org/wiki/%CE%A3%CF%86%CE%B7%CE%BD%CE%BF%CE%B5%CE%B9%CE%B4%CE%AE%CF%82_%CE%B3%CF%81%CE%B1%CF%86%CE%A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l.wikipedia.org/wiki/%CE%9C%CE%B5%CF%83%CE%BF%CF%80%CE%BF%CF%84%CE%B1%CE%BC%CE%AF%CE%B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571480"/>
            <a:ext cx="7772400" cy="1470025"/>
          </a:xfrm>
          <a:noFill/>
        </p:spPr>
        <p:txBody>
          <a:bodyPr/>
          <a:lstStyle/>
          <a:p>
            <a:r>
              <a:rPr lang="el-GR" b="1" i="1" u="sng" dirty="0" smtClean="0">
                <a:solidFill>
                  <a:schemeClr val="accent2">
                    <a:lumMod val="75000"/>
                  </a:schemeClr>
                </a:solidFill>
              </a:rPr>
              <a:t>ΣΟΥΜΕΡΙΟΙ</a:t>
            </a:r>
            <a:endParaRPr lang="el-GR" b="1" i="1" u="sng" dirty="0">
              <a:solidFill>
                <a:schemeClr val="accent2">
                  <a:lumMod val="75000"/>
                </a:schemeClr>
              </a:solidFill>
            </a:endParaRPr>
          </a:p>
        </p:txBody>
      </p:sp>
      <p:sp>
        <p:nvSpPr>
          <p:cNvPr id="3" name="2 - Υπότιτλος"/>
          <p:cNvSpPr>
            <a:spLocks noGrp="1"/>
          </p:cNvSpPr>
          <p:nvPr>
            <p:ph type="subTitle" idx="1"/>
          </p:nvPr>
        </p:nvSpPr>
        <p:spPr>
          <a:xfrm>
            <a:off x="928662" y="2143116"/>
            <a:ext cx="7143800" cy="4143404"/>
          </a:xfrm>
        </p:spPr>
        <p:txBody>
          <a:bodyPr>
            <a:normAutofit/>
          </a:bodyPr>
          <a:lstStyle/>
          <a:p>
            <a:endParaRPr lang="el-GR"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4" name="3 - Ορθογώνιο"/>
          <p:cNvSpPr/>
          <p:nvPr/>
        </p:nvSpPr>
        <p:spPr>
          <a:xfrm>
            <a:off x="500034" y="2143116"/>
            <a:ext cx="8072494" cy="4429156"/>
          </a:xfrm>
          <a:prstGeom prst="rect">
            <a:avLst/>
          </a:prstGeom>
          <a:blipFill>
            <a:blip r:embed="rId2"/>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500726"/>
          </a:xfrm>
        </p:spPr>
        <p:txBody>
          <a:bodyPr>
            <a:normAutofit/>
          </a:bodyPr>
          <a:lstStyle/>
          <a:p>
            <a:r>
              <a:rPr lang="el-GR" b="1" dirty="0"/>
              <a:t>Οι </a:t>
            </a:r>
            <a:r>
              <a:rPr lang="el-GR" b="1" dirty="0" smtClean="0"/>
              <a:t>Σουμέριοι, </a:t>
            </a:r>
            <a:r>
              <a:rPr lang="el-GR" b="1" dirty="0"/>
              <a:t>για ν’ αντιμετωπίσουν τις πλημμύρες, </a:t>
            </a:r>
            <a:r>
              <a:rPr lang="el-GR" b="1" dirty="0" smtClean="0"/>
              <a:t>έφτιαξαν </a:t>
            </a:r>
            <a:r>
              <a:rPr lang="el-GR" b="1" dirty="0"/>
              <a:t>αναχώματα κι επιχωματώσεις. Σταδιακά αποστράγγισαν τα έλη κι έσκαψαν αρδευτικά </a:t>
            </a:r>
            <a:r>
              <a:rPr lang="el-GR" b="1" dirty="0" smtClean="0"/>
              <a:t>κανάλια και </a:t>
            </a:r>
            <a:r>
              <a:rPr lang="el-GR" b="1" dirty="0"/>
              <a:t>τάφρους. Είχαν πολύ εκτεταμένο αρδευτικό σύστημα, πόσιμο νερό καθώς και  αποχετευτικούς αγωγούς. Για να γίνουν </a:t>
            </a:r>
            <a:r>
              <a:rPr lang="el-GR" b="1" dirty="0" err="1" smtClean="0"/>
              <a:t>όλ’αυτά</a:t>
            </a:r>
            <a:r>
              <a:rPr lang="el-GR" b="1" dirty="0" smtClean="0"/>
              <a:t> </a:t>
            </a:r>
            <a:r>
              <a:rPr lang="el-GR" b="1" dirty="0"/>
              <a:t>και να συντηρηθούν, χρειάστηκε μεγάλης κλίμακας εργασία και συνεργασία. Η ανάγκη αυτή, εμβάθυνε το καθεστώς  της δουλοκτησίας</a:t>
            </a:r>
            <a:r>
              <a:rPr lang="el-GR"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rrigation.jpg"/>
          <p:cNvPicPr>
            <a:picLocks noGrp="1" noChangeAspect="1"/>
          </p:cNvPicPr>
          <p:nvPr>
            <p:ph idx="1"/>
          </p:nvPr>
        </p:nvPicPr>
        <p:blipFill>
          <a:blip r:embed="rId2"/>
          <a:stretch>
            <a:fillRect/>
          </a:stretch>
        </p:blipFill>
        <p:spPr>
          <a:xfrm>
            <a:off x="1428728" y="857232"/>
            <a:ext cx="6572296" cy="5143535"/>
          </a:xfrm>
        </p:spPr>
      </p:pic>
      <p:sp>
        <p:nvSpPr>
          <p:cNvPr id="6" name="5 - Έκρηξη 2"/>
          <p:cNvSpPr/>
          <p:nvPr/>
        </p:nvSpPr>
        <p:spPr>
          <a:xfrm>
            <a:off x="5357818" y="3857628"/>
            <a:ext cx="3500462" cy="2714644"/>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smtClean="0"/>
              <a:t>Αρδευτικό κανάλι</a:t>
            </a:r>
            <a:endParaRPr lang="el-G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457200" y="642918"/>
            <a:ext cx="8229600" cy="5483245"/>
          </a:xfrm>
        </p:spPr>
        <p:txBody>
          <a:bodyPr>
            <a:normAutofit fontScale="97500"/>
          </a:bodyPr>
          <a:lstStyle/>
          <a:p>
            <a:r>
              <a:rPr lang="el-GR" b="1" dirty="0"/>
              <a:t>Το πιο σημαντικό επίτευγμα των </a:t>
            </a:r>
            <a:r>
              <a:rPr lang="el-GR" b="1" dirty="0" smtClean="0"/>
              <a:t>Σουμερίων </a:t>
            </a:r>
            <a:r>
              <a:rPr lang="el-GR" b="1" dirty="0"/>
              <a:t>ήταν </a:t>
            </a:r>
            <a:r>
              <a:rPr lang="el-GR" b="1" u="sng" dirty="0">
                <a:hlinkClick r:id="rId2"/>
              </a:rPr>
              <a:t>η εφεύρεση του </a:t>
            </a:r>
            <a:r>
              <a:rPr lang="el-GR" b="1" u="sng" dirty="0" smtClean="0">
                <a:hlinkClick r:id="rId2"/>
              </a:rPr>
              <a:t>τροχού</a:t>
            </a:r>
            <a:endParaRPr lang="el-GR" b="1" u="sng" dirty="0" smtClean="0"/>
          </a:p>
          <a:p>
            <a:endParaRPr lang="el-GR" b="1" u="sng" dirty="0" smtClean="0"/>
          </a:p>
          <a:p>
            <a:endParaRPr lang="el-GR" dirty="0"/>
          </a:p>
        </p:txBody>
      </p:sp>
      <p:sp>
        <p:nvSpPr>
          <p:cNvPr id="5" name="4 - Ορθογώνιο"/>
          <p:cNvSpPr/>
          <p:nvPr/>
        </p:nvSpPr>
        <p:spPr>
          <a:xfrm>
            <a:off x="714348" y="2428868"/>
            <a:ext cx="7786742" cy="3071834"/>
          </a:xfrm>
          <a:prstGeom prst="rect">
            <a:avLst/>
          </a:prstGeom>
          <a:blipFill>
            <a:blip r:embed="rId3"/>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268931"/>
          </a:xfrm>
        </p:spPr>
        <p:txBody>
          <a:bodyPr/>
          <a:lstStyle/>
          <a:p>
            <a:r>
              <a:rPr lang="el-GR" b="1" dirty="0"/>
              <a:t>Εφηύραν το άροτρο κι επίσης έχουμε την εμφάνιση της πρώτης αρδευόμενης γεωργίας</a:t>
            </a:r>
            <a:r>
              <a:rPr lang="el-GR" dirty="0" smtClean="0"/>
              <a:t>.</a:t>
            </a:r>
          </a:p>
          <a:p>
            <a:endParaRPr lang="el-GR" dirty="0"/>
          </a:p>
        </p:txBody>
      </p:sp>
      <p:sp>
        <p:nvSpPr>
          <p:cNvPr id="4" name="3 - Ορθογώνιο"/>
          <p:cNvSpPr/>
          <p:nvPr/>
        </p:nvSpPr>
        <p:spPr>
          <a:xfrm>
            <a:off x="928662" y="2500306"/>
            <a:ext cx="7072362" cy="3857652"/>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5" name="4 - Έκρηξη 2"/>
          <p:cNvSpPr/>
          <p:nvPr/>
        </p:nvSpPr>
        <p:spPr>
          <a:xfrm>
            <a:off x="6357886" y="4357694"/>
            <a:ext cx="2786114" cy="2286040"/>
          </a:xfrm>
          <a:prstGeom prst="irregularSeal2">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400" b="1" dirty="0"/>
              <a:t>Ά</a:t>
            </a:r>
            <a:r>
              <a:rPr lang="el-GR" sz="2400" b="1" dirty="0" smtClean="0"/>
              <a:t>ροτρο</a:t>
            </a:r>
            <a:endParaRPr lang="el-GR"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5554683"/>
          </a:xfrm>
        </p:spPr>
        <p:txBody>
          <a:bodyPr>
            <a:noAutofit/>
          </a:bodyPr>
          <a:lstStyle/>
          <a:p>
            <a:r>
              <a:rPr lang="el-GR" sz="4400" b="1" dirty="0"/>
              <a:t>Ήταν οι πρώτοι στον κόσμο που άφησαν γραπτή τη γλώσσα που μιλούσαν. Την αποτύπωναν σε πήλινους πίνακες </a:t>
            </a:r>
            <a:r>
              <a:rPr lang="el-GR" sz="4400" b="1" dirty="0" smtClean="0"/>
              <a:t> </a:t>
            </a:r>
            <a:r>
              <a:rPr lang="el-GR" sz="4400" b="1" dirty="0"/>
              <a:t>με </a:t>
            </a:r>
            <a:r>
              <a:rPr lang="el-GR" sz="4400" b="1" u="sng" dirty="0" smtClean="0">
                <a:hlinkClick r:id="rId2"/>
              </a:rPr>
              <a:t>σφηνοειδή</a:t>
            </a:r>
            <a:r>
              <a:rPr lang="el-GR" sz="4400" b="1" u="sng" dirty="0" smtClean="0"/>
              <a:t> </a:t>
            </a:r>
            <a:r>
              <a:rPr lang="el-GR" sz="4400" b="1" dirty="0" smtClean="0"/>
              <a:t>γραφή</a:t>
            </a:r>
            <a:r>
              <a:rPr lang="el-GR" sz="4400" b="1" dirty="0"/>
              <a:t>. Κι έγραφαν </a:t>
            </a:r>
            <a:r>
              <a:rPr lang="el-GR" sz="4400" b="1" dirty="0" err="1"/>
              <a:t>μ’ένα</a:t>
            </a:r>
            <a:r>
              <a:rPr lang="el-GR" sz="4400" b="1" dirty="0"/>
              <a:t> σχετικά αιχμηρό καλάμι. Έχουν βρεθεί </a:t>
            </a:r>
            <a:r>
              <a:rPr lang="el-GR" sz="4400" b="1" i="1" dirty="0"/>
              <a:t>εκατοντάδες χιλιάδες πίνακες</a:t>
            </a:r>
            <a:r>
              <a:rPr lang="el-GR" sz="4400" b="1" dirty="0"/>
              <a:t> με σφηνοειδή γραφή.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neiform-1.jpg"/>
          <p:cNvPicPr>
            <a:picLocks noGrp="1" noChangeAspect="1"/>
          </p:cNvPicPr>
          <p:nvPr>
            <p:ph idx="1"/>
          </p:nvPr>
        </p:nvPicPr>
        <p:blipFill>
          <a:blip r:embed="rId2"/>
          <a:stretch>
            <a:fillRect/>
          </a:stretch>
        </p:blipFill>
        <p:spPr>
          <a:xfrm>
            <a:off x="1571604" y="642918"/>
            <a:ext cx="5786478" cy="528641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Η πατρίδα τους</a:t>
            </a:r>
            <a:endParaRPr lang="el-GR" b="1" dirty="0"/>
          </a:p>
        </p:txBody>
      </p:sp>
      <p:sp>
        <p:nvSpPr>
          <p:cNvPr id="3" name="2 - Θέση περιεχομένου"/>
          <p:cNvSpPr>
            <a:spLocks noGrp="1"/>
          </p:cNvSpPr>
          <p:nvPr>
            <p:ph idx="1"/>
          </p:nvPr>
        </p:nvSpPr>
        <p:spPr/>
        <p:txBody>
          <a:bodyPr>
            <a:normAutofit/>
          </a:bodyPr>
          <a:lstStyle/>
          <a:p>
            <a:pPr algn="ctr">
              <a:buNone/>
            </a:pPr>
            <a:endParaRPr lang="el-GR" b="1" dirty="0" smtClean="0"/>
          </a:p>
          <a:p>
            <a:pPr algn="ctr">
              <a:buNone/>
            </a:pPr>
            <a:r>
              <a:rPr lang="el-GR" b="1" dirty="0" smtClean="0"/>
              <a:t>Οι</a:t>
            </a:r>
            <a:r>
              <a:rPr lang="el-GR" b="1" dirty="0"/>
              <a:t> Σουμέριοι ήταν αρχαίος λαός ο οποίος εμφανίστηκε στη περιοχή της </a:t>
            </a:r>
            <a:r>
              <a:rPr lang="el-GR" b="1" dirty="0">
                <a:hlinkClick r:id="rId2" tooltip="Μεσοποταμία"/>
              </a:rPr>
              <a:t>Μεσοποταμίας</a:t>
            </a:r>
            <a:r>
              <a:rPr lang="el-GR" b="1" dirty="0"/>
              <a:t> μεταξύ 6000 και 4000 </a:t>
            </a:r>
            <a:r>
              <a:rPr lang="el-GR" b="1" dirty="0" err="1"/>
              <a:t>π.Χ.</a:t>
            </a:r>
            <a:r>
              <a:rPr lang="el-GR" b="1" dirty="0"/>
              <a:t> και ονόμαζαν τους εαυτούς τους, Ελ-ε-</a:t>
            </a:r>
            <a:r>
              <a:rPr lang="el-GR" b="1" dirty="0" err="1"/>
              <a:t>γκιρ</a:t>
            </a:r>
            <a:r>
              <a:rPr lang="el-GR" b="1" dirty="0"/>
              <a:t> (οι άνθρωποι με το μαύρο </a:t>
            </a:r>
            <a:r>
              <a:rPr lang="el-GR" b="1" dirty="0" smtClean="0"/>
              <a:t>κεφάλι)</a:t>
            </a:r>
            <a:endParaRPr lang="el-GR" b="1"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sumeria.jpg"/>
          <p:cNvPicPr>
            <a:picLocks noGrp="1" noChangeAspect="1"/>
          </p:cNvPicPr>
          <p:nvPr>
            <p:ph idx="1"/>
          </p:nvPr>
        </p:nvPicPr>
        <p:blipFill>
          <a:blip r:embed="rId2"/>
          <a:stretch>
            <a:fillRect/>
          </a:stretch>
        </p:blipFill>
        <p:spPr>
          <a:xfrm>
            <a:off x="857224" y="857232"/>
            <a:ext cx="7500990" cy="507209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Η μεγαλύτερη πόλη τους</a:t>
            </a:r>
            <a:endParaRPr lang="el-GR" b="1" dirty="0"/>
          </a:p>
        </p:txBody>
      </p:sp>
      <p:sp>
        <p:nvSpPr>
          <p:cNvPr id="3" name="2 - Θέση περιεχομένου"/>
          <p:cNvSpPr>
            <a:spLocks noGrp="1"/>
          </p:cNvSpPr>
          <p:nvPr>
            <p:ph idx="1"/>
          </p:nvPr>
        </p:nvSpPr>
        <p:spPr/>
        <p:txBody>
          <a:bodyPr/>
          <a:lstStyle/>
          <a:p>
            <a:pPr algn="ctr"/>
            <a:r>
              <a:rPr lang="el-GR" b="1" dirty="0"/>
              <a:t> </a:t>
            </a:r>
            <a:r>
              <a:rPr lang="el-GR" b="1" dirty="0" err="1"/>
              <a:t>Εριντού</a:t>
            </a:r>
            <a:endParaRPr lang="el-GR" b="1" dirty="0"/>
          </a:p>
        </p:txBody>
      </p:sp>
      <p:sp>
        <p:nvSpPr>
          <p:cNvPr id="4" name="3 - Ορθογώνιο"/>
          <p:cNvSpPr/>
          <p:nvPr/>
        </p:nvSpPr>
        <p:spPr>
          <a:xfrm>
            <a:off x="214282" y="1571612"/>
            <a:ext cx="8715436" cy="4857784"/>
          </a:xfrm>
          <a:prstGeom prst="rect">
            <a:avLst/>
          </a:prstGeom>
          <a:blipFill>
            <a:blip r:embed="rId2"/>
            <a:stretch>
              <a:fillRect/>
            </a:stretch>
          </a:bli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6" name="5 - Έκρηξη 2"/>
          <p:cNvSpPr/>
          <p:nvPr/>
        </p:nvSpPr>
        <p:spPr>
          <a:xfrm>
            <a:off x="214282" y="1142984"/>
            <a:ext cx="3286148" cy="2500330"/>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2800" b="1" dirty="0" err="1" smtClean="0"/>
              <a:t>Εριντού</a:t>
            </a:r>
            <a:endParaRPr lang="el-GR"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Ζιγκουράτ</a:t>
            </a:r>
            <a:endParaRPr lang="el-GR" b="1" dirty="0"/>
          </a:p>
        </p:txBody>
      </p:sp>
      <p:sp>
        <p:nvSpPr>
          <p:cNvPr id="3" name="2 - Θέση περιεχομένου"/>
          <p:cNvSpPr>
            <a:spLocks noGrp="1"/>
          </p:cNvSpPr>
          <p:nvPr>
            <p:ph idx="1"/>
          </p:nvPr>
        </p:nvSpPr>
        <p:spPr>
          <a:xfrm>
            <a:off x="457200" y="1357298"/>
            <a:ext cx="8229600" cy="4768865"/>
          </a:xfrm>
        </p:spPr>
        <p:txBody>
          <a:bodyPr>
            <a:normAutofit/>
          </a:bodyPr>
          <a:lstStyle/>
          <a:p>
            <a:r>
              <a:rPr lang="el-GR" b="1" dirty="0"/>
              <a:t>Τα </a:t>
            </a:r>
            <a:r>
              <a:rPr lang="el-GR" b="1" dirty="0" err="1"/>
              <a:t>Zigurrat</a:t>
            </a:r>
            <a:r>
              <a:rPr lang="el-GR" b="1" dirty="0"/>
              <a:t> ήταν βασικά ναοί που κατείχαν περιουσία, αλλά και πολυχώροι για τις ανώτερες τάξεις. Μέσα στα Ζιγκουράτ υπήρχαν καταλύματα για τους ιερείς, τους τοπικούς άρχοντες και τους γραφιάδες τους, τους λογιστές και τους μουσικούς. Επίσης, υπήρχαν αποθήκες σιτηρών, εργαλείων και όπλων, εργαστήρια για τους αρτοποιούς, τους χαράκτες κεραμικής, ζυθοποιεία, βυρσοδεψεία, υφαντουργεία και κοσμηματοπωλεία.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7-638.jpg"/>
          <p:cNvPicPr>
            <a:picLocks noGrp="1" noChangeAspect="1"/>
          </p:cNvPicPr>
          <p:nvPr>
            <p:ph idx="1"/>
          </p:nvPr>
        </p:nvPicPr>
        <p:blipFill>
          <a:blip r:embed="rId2"/>
          <a:stretch>
            <a:fillRect/>
          </a:stretch>
        </p:blipFill>
        <p:spPr>
          <a:xfrm>
            <a:off x="857224" y="857232"/>
            <a:ext cx="7572428" cy="528641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Οικογενειακό Δίκαιο</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b="1" dirty="0"/>
              <a:t>Η τυπική σουμεριακή οικογένεια ελεύθερων πολιτών ήταν πατριαρχική. Η επιλογή συζύγου για τα παιδιά, ήταν αποκλειστική απόφαση των γονιών. Οι γάμοι και τα διαζύγια καταγράφονταν σε επίσημους πίνακες και φυλάσσονταν στα Ζιγκουράτ. Υπήρχε μονογαμία αλλά ανθούσαν οι παλλακίδες, όπως στους αρχαίους έλληνες.</a:t>
            </a:r>
            <a:r>
              <a:rPr lang="el-GR" b="1" dirty="0" smtClean="0"/>
              <a:t/>
            </a:r>
            <a:br>
              <a:rPr lang="el-GR" b="1" dirty="0" smtClean="0"/>
            </a:br>
            <a:r>
              <a:rPr lang="el-GR" b="1" dirty="0"/>
              <a:t>Η γυναίκα, όπως σε όλες τις δουλοκτητικές κοινωνίες, (και στην αρχαιοελληνική φυσικά) δεν ήταν ελεύθερη. Υπαγόταν στην πλήρη δικαιοδοσία του συζύγου. Αν πέθαινε ο σύζυγος, υπαγόταν, βάσει νόμων, στους γονείς του συζύγου ή σε κάποιον αδελφό του. Αν είχε ενηλικιωμένο γιο, την έπαιρνε υπό τον έλεγχό του. Αν η γυναίκα κοιμόταν με κάποιον άλλον εκτός από το σύζυγό της, τότε η ποινή ήταν θάνατος (για τη γυναίκα). Ο εραστής αφηνόταν ελεύθερος.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sumerians1.jpg"/>
          <p:cNvPicPr>
            <a:picLocks noGrp="1" noChangeAspect="1"/>
          </p:cNvPicPr>
          <p:nvPr>
            <p:ph idx="1"/>
          </p:nvPr>
        </p:nvPicPr>
        <p:blipFill>
          <a:blip r:embed="rId2"/>
          <a:stretch>
            <a:fillRect/>
          </a:stretch>
        </p:blipFill>
        <p:spPr>
          <a:xfrm>
            <a:off x="1000100" y="857232"/>
            <a:ext cx="6929486" cy="507209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Τι ανακάλυψαν</a:t>
            </a:r>
            <a:endParaRPr lang="el-G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2 - Θέση περιεχομένου"/>
          <p:cNvSpPr>
            <a:spLocks noGrp="1"/>
          </p:cNvSpPr>
          <p:nvPr>
            <p:ph idx="1"/>
          </p:nvPr>
        </p:nvSpPr>
        <p:spPr/>
        <p:txBody>
          <a:bodyPr/>
          <a:lstStyle/>
          <a:p>
            <a:r>
              <a:rPr lang="el-GR" b="1" dirty="0" smtClean="0"/>
              <a:t>Στην </a:t>
            </a:r>
            <a:r>
              <a:rPr lang="el-GR" b="1" dirty="0"/>
              <a:t>περιοχή αυτή της Μεσοποταμίας, έχουμε δυνατό ήλιο κι ελάχιστες βροχοπτώσεις. Όμως υπάρχουν δυο μεγάλοι ποταμοί, ο Τίγρης κι ο Ευφράτης που αλλάζουν όλη την εικόνα και κάνουν το γύρω έδαφος πολύ εύφορο. Όπως ο Νείλος στην Αίγυπτο.</a:t>
            </a:r>
            <a:br>
              <a:rPr lang="el-GR" b="1" dirty="0"/>
            </a:br>
            <a:r>
              <a:rPr lang="el-GR" b="1" dirty="0"/>
              <a:t>Αυτά τα ποτάμια λοιπόν, είχαν το κακό κάθε χρόνο να πλημμυρίζουν, όπως ο Νείλος.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67</TotalTime>
  <Words>149</Words>
  <Application>Microsoft Office PowerPoint</Application>
  <PresentationFormat>Προβολή στην οθόνη (4:3)</PresentationFormat>
  <Paragraphs>19</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Αποκορύφωμα</vt:lpstr>
      <vt:lpstr>ΣΟΥΜΕΡΙΟΙ</vt:lpstr>
      <vt:lpstr>Η πατρίδα τους</vt:lpstr>
      <vt:lpstr>Διαφάνεια 3</vt:lpstr>
      <vt:lpstr>Η μεγαλύτερη πόλη τους</vt:lpstr>
      <vt:lpstr>Ζιγκουράτ</vt:lpstr>
      <vt:lpstr>Διαφάνεια 6</vt:lpstr>
      <vt:lpstr>Οικογενειακό Δίκαιο</vt:lpstr>
      <vt:lpstr>Διαφάνεια 8</vt:lpstr>
      <vt:lpstr>Τι ανακάλυψαν</vt:lpstr>
      <vt:lpstr>Διαφάνεια 10</vt:lpstr>
      <vt:lpstr>Διαφάνεια 11</vt:lpstr>
      <vt:lpstr>Διαφάνεια 12</vt:lpstr>
      <vt:lpstr>Διαφάνεια 13</vt:lpstr>
      <vt:lpstr>Διαφάνεια 14</vt:lpstr>
      <vt:lpstr>Διαφάνεια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ΣΟΥΜΕΡΙΟΙ</dc:title>
  <dc:creator>Δημητρης  Πατσιουρας</dc:creator>
  <cp:lastModifiedBy>Δημητρης  Πατσιουρας</cp:lastModifiedBy>
  <cp:revision>7</cp:revision>
  <dcterms:created xsi:type="dcterms:W3CDTF">2018-07-30T13:33:56Z</dcterms:created>
  <dcterms:modified xsi:type="dcterms:W3CDTF">2018-07-30T14:41:46Z</dcterms:modified>
</cp:coreProperties>
</file>