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91F868DC-CC55-43CE-A923-B466EBD0926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91F868DC-CC55-43CE-A923-B466EBD0926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91F868DC-CC55-43CE-A923-B466EBD09263}" type="slidenum">
              <a:rPr lang="el-GR" smtClean="0"/>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ED31F0B2-AAFC-431B-9926-64A22AF6A9D4}" type="datetimeFigureOut">
              <a:rPr lang="el-GR" smtClean="0"/>
              <a:t>23/8/2018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91F868DC-CC55-43CE-A923-B466EBD09263}" type="slidenum">
              <a:rPr lang="el-GR" smtClean="0"/>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D31F0B2-AAFC-431B-9926-64A22AF6A9D4}" type="datetimeFigureOut">
              <a:rPr lang="el-GR" smtClean="0"/>
              <a:t>23/8/2018</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F868DC-CC55-43CE-A923-B466EBD09263}" type="slidenum">
              <a:rPr lang="el-GR" smtClean="0"/>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A7%CE%B1%CE%BD%CE%B1%CE%AC%CE%BD" TargetMode="External"/><Relationship Id="rId2" Type="http://schemas.openxmlformats.org/officeDocument/2006/relationships/hyperlink" Target="https://el.wikipedia.org/wiki/%CE%A3%CE%B7%CE%BC%CE%B9%CF%84%CE%B9%CE%BA%CE%AD%CF%82_%CE%B3%CE%BB%CF%8E%CF%83%CF%83%CE%B5%CF%82" TargetMode="External"/><Relationship Id="rId1" Type="http://schemas.openxmlformats.org/officeDocument/2006/relationships/slideLayout" Target="../slideLayouts/slideLayout2.xml"/><Relationship Id="rId6" Type="http://schemas.openxmlformats.org/officeDocument/2006/relationships/hyperlink" Target="https://el.wikipedia.org/wiki/%CE%A3%CF%85%CF%81%CE%AF%CE%B1" TargetMode="External"/><Relationship Id="rId5" Type="http://schemas.openxmlformats.org/officeDocument/2006/relationships/hyperlink" Target="https://el.wikipedia.org/wiki/%CE%99%CF%83%CF%81%CE%B1%CE%AE%CE%BB" TargetMode="External"/><Relationship Id="rId4" Type="http://schemas.openxmlformats.org/officeDocument/2006/relationships/hyperlink" Target="https://el.wikipedia.org/wiki/%CE%9B%CE%AF%CE%B2%CE%B1%CE%BD%CE%BF%CF%8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Φοίνικες</a:t>
            </a:r>
            <a:endParaRPr lang="el-GR" b="1" dirty="0">
              <a:solidFill>
                <a:schemeClr val="accent6">
                  <a:lumMod val="50000"/>
                </a:schemeClr>
              </a:solidFill>
            </a:endParaRPr>
          </a:p>
        </p:txBody>
      </p:sp>
      <p:pic>
        <p:nvPicPr>
          <p:cNvPr id="4" name="3 - Θέση περιεχομένου" descr="Filistaioi.jpg"/>
          <p:cNvPicPr>
            <a:picLocks noGrp="1" noChangeAspect="1"/>
          </p:cNvPicPr>
          <p:nvPr>
            <p:ph idx="1"/>
          </p:nvPr>
        </p:nvPicPr>
        <p:blipFill>
          <a:blip r:embed="rId2"/>
          <a:stretch>
            <a:fillRect/>
          </a:stretch>
        </p:blipFill>
        <p:spPr>
          <a:xfrm>
            <a:off x="803565" y="1554163"/>
            <a:ext cx="7689269" cy="4525962"/>
          </a:xfr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1071546"/>
          <a:ext cx="8229600" cy="464347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2321735">
                <a:tc>
                  <a:txBody>
                    <a:bodyPr/>
                    <a:lstStyle/>
                    <a:p>
                      <a:endParaRPr lang="el-GR" dirty="0"/>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a:p>
                  </a:txBody>
                  <a:tcPr/>
                </a:tc>
              </a:tr>
              <a:tr h="2321735">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pic>
        <p:nvPicPr>
          <p:cNvPr id="5" name="4 - Εικόνα" descr="ladi.jpg"/>
          <p:cNvPicPr>
            <a:picLocks noChangeAspect="1"/>
          </p:cNvPicPr>
          <p:nvPr/>
        </p:nvPicPr>
        <p:blipFill>
          <a:blip r:embed="rId2"/>
          <a:stretch>
            <a:fillRect/>
          </a:stretch>
        </p:blipFill>
        <p:spPr>
          <a:xfrm>
            <a:off x="428596" y="1071546"/>
            <a:ext cx="2243130" cy="2286016"/>
          </a:xfrm>
          <a:prstGeom prst="rect">
            <a:avLst/>
          </a:prstGeom>
        </p:spPr>
      </p:pic>
      <p:pic>
        <p:nvPicPr>
          <p:cNvPr id="6" name="5 - Εικόνα" descr="sitari_1.jpg"/>
          <p:cNvPicPr>
            <a:picLocks noChangeAspect="1"/>
          </p:cNvPicPr>
          <p:nvPr/>
        </p:nvPicPr>
        <p:blipFill>
          <a:blip r:embed="rId3" cstate="print"/>
          <a:stretch>
            <a:fillRect/>
          </a:stretch>
        </p:blipFill>
        <p:spPr>
          <a:xfrm>
            <a:off x="2643174" y="1071546"/>
            <a:ext cx="2714644" cy="2357434"/>
          </a:xfrm>
          <a:prstGeom prst="rect">
            <a:avLst/>
          </a:prstGeom>
        </p:spPr>
      </p:pic>
      <p:pic>
        <p:nvPicPr>
          <p:cNvPr id="7" name="6 - Εικόνα" descr="04086krasi.jpg"/>
          <p:cNvPicPr>
            <a:picLocks noChangeAspect="1"/>
          </p:cNvPicPr>
          <p:nvPr/>
        </p:nvPicPr>
        <p:blipFill>
          <a:blip r:embed="rId4"/>
          <a:stretch>
            <a:fillRect/>
          </a:stretch>
        </p:blipFill>
        <p:spPr>
          <a:xfrm>
            <a:off x="5357818" y="1071546"/>
            <a:ext cx="3300406" cy="2286016"/>
          </a:xfrm>
          <a:prstGeom prst="rect">
            <a:avLst/>
          </a:prstGeom>
        </p:spPr>
      </p:pic>
      <p:pic>
        <p:nvPicPr>
          <p:cNvPr id="8" name="7 - Εικόνα" descr="ξυλεία.jpg"/>
          <p:cNvPicPr>
            <a:picLocks noChangeAspect="1"/>
          </p:cNvPicPr>
          <p:nvPr/>
        </p:nvPicPr>
        <p:blipFill>
          <a:blip r:embed="rId5"/>
          <a:stretch>
            <a:fillRect/>
          </a:stretch>
        </p:blipFill>
        <p:spPr>
          <a:xfrm>
            <a:off x="500034" y="3357562"/>
            <a:ext cx="2143140" cy="2357454"/>
          </a:xfrm>
          <a:prstGeom prst="rect">
            <a:avLst/>
          </a:prstGeom>
        </p:spPr>
      </p:pic>
      <p:pic>
        <p:nvPicPr>
          <p:cNvPr id="9" name="8 - Εικόνα" descr="1816669.jpg"/>
          <p:cNvPicPr>
            <a:picLocks noChangeAspect="1"/>
          </p:cNvPicPr>
          <p:nvPr/>
        </p:nvPicPr>
        <p:blipFill>
          <a:blip r:embed="rId6"/>
          <a:stretch>
            <a:fillRect/>
          </a:stretch>
        </p:blipFill>
        <p:spPr>
          <a:xfrm>
            <a:off x="2643174" y="3357562"/>
            <a:ext cx="2714643" cy="2357454"/>
          </a:xfrm>
          <a:prstGeom prst="rect">
            <a:avLst/>
          </a:prstGeom>
        </p:spPr>
      </p:pic>
      <p:pic>
        <p:nvPicPr>
          <p:cNvPr id="10" name="9 - Εικόνα" descr="livani-boswelliatree-ingolden.gr-stres1.jpg"/>
          <p:cNvPicPr>
            <a:picLocks noChangeAspect="1"/>
          </p:cNvPicPr>
          <p:nvPr/>
        </p:nvPicPr>
        <p:blipFill>
          <a:blip r:embed="rId7"/>
          <a:stretch>
            <a:fillRect/>
          </a:stretch>
        </p:blipFill>
        <p:spPr>
          <a:xfrm>
            <a:off x="5429255" y="3357562"/>
            <a:ext cx="3214711" cy="2247907"/>
          </a:xfrm>
          <a:prstGeom prst="rect">
            <a:avLst/>
          </a:prstGeom>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Βιοτεχνία </a:t>
            </a:r>
            <a:endParaRPr lang="el-GR" b="1" dirty="0">
              <a:solidFill>
                <a:schemeClr val="accent6">
                  <a:lumMod val="50000"/>
                </a:schemeClr>
              </a:solidFill>
            </a:endParaRPr>
          </a:p>
        </p:txBody>
      </p:sp>
      <p:sp>
        <p:nvSpPr>
          <p:cNvPr id="3" name="2 - Θέση περιεχομένου"/>
          <p:cNvSpPr>
            <a:spLocks noGrp="1"/>
          </p:cNvSpPr>
          <p:nvPr>
            <p:ph idx="1"/>
          </p:nvPr>
        </p:nvSpPr>
        <p:spPr/>
        <p:txBody>
          <a:bodyPr>
            <a:normAutofit fontScale="85000" lnSpcReduction="20000"/>
          </a:bodyPr>
          <a:lstStyle/>
          <a:p>
            <a:r>
              <a:rPr lang="el-GR" b="1" dirty="0"/>
              <a:t>Στη βιοτεχνία, η Φοινίκη είχε σχεδόν το μονοπώλιο της πορφύρας (περίφημη κόκκινη βαφή), που έβγαινε από ένα κοχύλι των ακτών της Φοινίκης. Με την πορφύρα έβαφαν τα περίφημα υφαντά, για τα οποία φημίζονταν.</a:t>
            </a:r>
            <a:endParaRPr lang="el-GR" dirty="0"/>
          </a:p>
          <a:p>
            <a:pPr algn="ctr"/>
            <a:r>
              <a:rPr lang="el-GR" b="1" dirty="0"/>
              <a:t>Οι Φοίνικες υπήρξαν άφταστοι στη χαλκουργία και λέγεται ότι υπήρξαν οι πρώτοι που διακόσμησαν μεταλλικά αγγεία με ανάγλυφες παραστάσεις. Τα χρυσά και αργυρά αγγεία των Φοινίκων εξαίρονται από τον Όμηρο. Αποδείχτηκαν επίσης εξαιρετικοί τεχνίτες στη γλυπτική διακόσμηση αντικειμένων από ελεφαντόδοντο και από πολύτιμους λίθους.</a:t>
            </a:r>
            <a:endParaRPr lang="el-GR" dirty="0"/>
          </a:p>
          <a:p>
            <a:endParaRPr lang="el-GR" dirty="0"/>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1214422"/>
          <a:ext cx="8229600" cy="450059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2250297">
                <a:tc>
                  <a:txBody>
                    <a:bodyPr/>
                    <a:lstStyle/>
                    <a:p>
                      <a:endParaRPr lang="el-GR" dirty="0"/>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a:p>
                  </a:txBody>
                  <a:tcPr/>
                </a:tc>
              </a:tr>
              <a:tr h="2250297">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pic>
        <p:nvPicPr>
          <p:cNvPr id="5" name="4 - Εικόνα" descr="ostraka-porfira1.jpg"/>
          <p:cNvPicPr>
            <a:picLocks noChangeAspect="1"/>
          </p:cNvPicPr>
          <p:nvPr/>
        </p:nvPicPr>
        <p:blipFill>
          <a:blip r:embed="rId2"/>
          <a:stretch>
            <a:fillRect/>
          </a:stretch>
        </p:blipFill>
        <p:spPr>
          <a:xfrm>
            <a:off x="428596" y="1214422"/>
            <a:ext cx="4643470" cy="4400562"/>
          </a:xfrm>
          <a:prstGeom prst="rect">
            <a:avLst/>
          </a:prstGeom>
        </p:spPr>
      </p:pic>
      <p:pic>
        <p:nvPicPr>
          <p:cNvPr id="6" name="5 - Εικόνα" descr="416,α_0_md.jpg"/>
          <p:cNvPicPr>
            <a:picLocks noChangeAspect="1"/>
          </p:cNvPicPr>
          <p:nvPr/>
        </p:nvPicPr>
        <p:blipFill>
          <a:blip r:embed="rId3"/>
          <a:stretch>
            <a:fillRect/>
          </a:stretch>
        </p:blipFill>
        <p:spPr>
          <a:xfrm>
            <a:off x="5072066" y="1214422"/>
            <a:ext cx="3643338" cy="4500594"/>
          </a:xfrm>
          <a:prstGeom prst="rect">
            <a:avLst/>
          </a:prstGeom>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Ανακαλύψεις</a:t>
            </a:r>
            <a:endParaRPr lang="el-GR" b="1" dirty="0">
              <a:solidFill>
                <a:schemeClr val="accent6">
                  <a:lumMod val="50000"/>
                </a:schemeClr>
              </a:solidFill>
            </a:endParaRPr>
          </a:p>
        </p:txBody>
      </p:sp>
      <p:sp>
        <p:nvSpPr>
          <p:cNvPr id="3" name="2 - Θέση περιεχομένου"/>
          <p:cNvSpPr>
            <a:spLocks noGrp="1"/>
          </p:cNvSpPr>
          <p:nvPr>
            <p:ph idx="1"/>
          </p:nvPr>
        </p:nvSpPr>
        <p:spPr/>
        <p:txBody>
          <a:bodyPr/>
          <a:lstStyle/>
          <a:p>
            <a:pPr algn="ctr"/>
            <a:r>
              <a:rPr lang="el-GR" b="1" dirty="0"/>
              <a:t> Πρώτοι αυτοί χρησιμοποίησαν τον Πολικό αστέρα για τη νυχτερινή </a:t>
            </a:r>
            <a:r>
              <a:rPr lang="el-GR" b="1" dirty="0" smtClean="0"/>
              <a:t>ναυσιπλοΐα.</a:t>
            </a:r>
            <a:endParaRPr lang="el-GR" dirty="0"/>
          </a:p>
        </p:txBody>
      </p:sp>
      <p:sp>
        <p:nvSpPr>
          <p:cNvPr id="4" name="3 - Ορθογώνιο"/>
          <p:cNvSpPr/>
          <p:nvPr/>
        </p:nvSpPr>
        <p:spPr>
          <a:xfrm>
            <a:off x="1857356" y="3071810"/>
            <a:ext cx="5786478" cy="3429024"/>
          </a:xfrm>
          <a:prstGeom prst="rect">
            <a:avLst/>
          </a:prstGeom>
          <a:blipFill>
            <a:blip r:embed="rId2"/>
            <a:stretch>
              <a:fillRect/>
            </a:stretch>
          </a:bli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Το αλφάβητο</a:t>
            </a:r>
            <a:endParaRPr lang="el-GR" b="1" dirty="0">
              <a:solidFill>
                <a:schemeClr val="accent6">
                  <a:lumMod val="50000"/>
                </a:schemeClr>
              </a:solidFill>
            </a:endParaRPr>
          </a:p>
        </p:txBody>
      </p:sp>
      <p:sp>
        <p:nvSpPr>
          <p:cNvPr id="3" name="2 - Θέση περιεχομένου"/>
          <p:cNvSpPr>
            <a:spLocks noGrp="1"/>
          </p:cNvSpPr>
          <p:nvPr>
            <p:ph idx="1"/>
          </p:nvPr>
        </p:nvSpPr>
        <p:spPr/>
        <p:txBody>
          <a:bodyPr>
            <a:normAutofit/>
          </a:bodyPr>
          <a:lstStyle/>
          <a:p>
            <a:pPr algn="ctr"/>
            <a:r>
              <a:rPr lang="el-GR" sz="5400" b="1" dirty="0"/>
              <a:t>Το φοινικικό αλφάβητο </a:t>
            </a:r>
            <a:r>
              <a:rPr lang="el-GR" sz="5400" b="1" dirty="0" smtClean="0"/>
              <a:t>είναι </a:t>
            </a:r>
            <a:r>
              <a:rPr lang="el-GR" sz="5400" b="1" dirty="0" err="1" smtClean="0"/>
              <a:t>συμφωνογραφικό</a:t>
            </a:r>
            <a:r>
              <a:rPr lang="el-GR" sz="5400" b="1" dirty="0" smtClean="0"/>
              <a:t> </a:t>
            </a:r>
            <a:r>
              <a:rPr lang="el-GR" sz="5400" b="1" dirty="0"/>
              <a:t>αλφάβητο με 22 </a:t>
            </a:r>
            <a:r>
              <a:rPr lang="el-GR" sz="5400" b="1" dirty="0" smtClean="0"/>
              <a:t>γράμματα</a:t>
            </a:r>
            <a:r>
              <a:rPr lang="el-GR" sz="5400" dirty="0" smtClean="0"/>
              <a:t>.</a:t>
            </a:r>
            <a:endParaRPr lang="el-GR" sz="5400" dirty="0"/>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0px-Phoenician_alphabet.svg.png"/>
          <p:cNvPicPr>
            <a:picLocks noGrp="1" noChangeAspect="1"/>
          </p:cNvPicPr>
          <p:nvPr>
            <p:ph idx="1"/>
          </p:nvPr>
        </p:nvPicPr>
        <p:blipFill>
          <a:blip r:embed="rId2"/>
          <a:stretch>
            <a:fillRect/>
          </a:stretch>
        </p:blipFill>
        <p:spPr>
          <a:xfrm>
            <a:off x="1428728" y="1214422"/>
            <a:ext cx="6143668" cy="4714908"/>
          </a:xfrm>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lakew_finikiko_pem.jpg"/>
          <p:cNvPicPr>
            <a:picLocks noGrp="1" noChangeAspect="1"/>
          </p:cNvPicPr>
          <p:nvPr>
            <p:ph idx="1"/>
          </p:nvPr>
        </p:nvPicPr>
        <p:blipFill>
          <a:blip r:embed="rId2"/>
          <a:stretch>
            <a:fillRect/>
          </a:stretch>
        </p:blipFill>
        <p:spPr>
          <a:xfrm>
            <a:off x="1428728" y="857232"/>
            <a:ext cx="6643734" cy="5357850"/>
          </a:xfrm>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Η Χώρα τους</a:t>
            </a:r>
            <a:endParaRPr lang="el-GR" b="1" dirty="0">
              <a:solidFill>
                <a:schemeClr val="accent6">
                  <a:lumMod val="50000"/>
                </a:schemeClr>
              </a:solidFill>
            </a:endParaRPr>
          </a:p>
        </p:txBody>
      </p:sp>
      <p:sp>
        <p:nvSpPr>
          <p:cNvPr id="3" name="2 - Θέση περιεχομένου"/>
          <p:cNvSpPr>
            <a:spLocks noGrp="1"/>
          </p:cNvSpPr>
          <p:nvPr>
            <p:ph idx="1"/>
          </p:nvPr>
        </p:nvSpPr>
        <p:spPr/>
        <p:txBody>
          <a:bodyPr/>
          <a:lstStyle/>
          <a:p>
            <a:r>
              <a:rPr lang="el-GR" b="1" dirty="0"/>
              <a:t>Οι Φοίνικες ή </a:t>
            </a:r>
            <a:r>
              <a:rPr lang="el-GR" b="1" dirty="0" err="1"/>
              <a:t>Σιδώνιοι</a:t>
            </a:r>
            <a:r>
              <a:rPr lang="el-GR" b="1" dirty="0"/>
              <a:t> ήταν αρχαίος </a:t>
            </a:r>
            <a:r>
              <a:rPr lang="el-GR" b="1" dirty="0">
                <a:hlinkClick r:id="rId2" tooltip="Σημιτικές γλώσσες"/>
              </a:rPr>
              <a:t>σημιτικός</a:t>
            </a:r>
            <a:r>
              <a:rPr lang="el-GR" b="1" dirty="0"/>
              <a:t> λαός που έζησε στη βόρεια </a:t>
            </a:r>
            <a:r>
              <a:rPr lang="el-GR" b="1" dirty="0">
                <a:hlinkClick r:id="rId3" tooltip="Χαναάν"/>
              </a:rPr>
              <a:t>Χαναάν</a:t>
            </a:r>
            <a:r>
              <a:rPr lang="el-GR" b="1" dirty="0"/>
              <a:t>, στην παραλιακή πεδιάδα μήκους </a:t>
            </a:r>
            <a:r>
              <a:rPr lang="el-GR" b="1" dirty="0" err="1"/>
              <a:t>περ</a:t>
            </a:r>
            <a:r>
              <a:rPr lang="el-GR" b="1" dirty="0"/>
              <a:t>. 200 </a:t>
            </a:r>
            <a:r>
              <a:rPr lang="el-GR" b="1" dirty="0" err="1"/>
              <a:t>χλμ</a:t>
            </a:r>
            <a:r>
              <a:rPr lang="el-GR" b="1" dirty="0"/>
              <a:t> και πλάτους μόλις 30 </a:t>
            </a:r>
            <a:r>
              <a:rPr lang="el-GR" b="1" dirty="0" err="1"/>
              <a:t>χλμ</a:t>
            </a:r>
            <a:r>
              <a:rPr lang="el-GR" b="1" dirty="0"/>
              <a:t> του σημερινού </a:t>
            </a:r>
            <a:r>
              <a:rPr lang="el-GR" b="1" dirty="0">
                <a:hlinkClick r:id="rId4" tooltip="Λίβανος"/>
              </a:rPr>
              <a:t>Λιβάνου</a:t>
            </a:r>
            <a:r>
              <a:rPr lang="el-GR" b="1" dirty="0"/>
              <a:t> -τμήμα της αρχαίας χώρας ανήκει σήμερα και στο </a:t>
            </a:r>
            <a:r>
              <a:rPr lang="el-GR" b="1" dirty="0">
                <a:hlinkClick r:id="rId5" tooltip="Ισραήλ"/>
              </a:rPr>
              <a:t>Ισραήλ</a:t>
            </a:r>
            <a:r>
              <a:rPr lang="el-GR" b="1" dirty="0"/>
              <a:t> και στη </a:t>
            </a:r>
            <a:r>
              <a:rPr lang="el-GR" b="1" dirty="0">
                <a:hlinkClick r:id="rId6" tooltip="Συρία"/>
              </a:rPr>
              <a:t>Συρία</a:t>
            </a:r>
            <a:r>
              <a:rPr lang="el-GR" b="1" dirty="0"/>
              <a:t>. </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hoenicianTrade.png"/>
          <p:cNvPicPr>
            <a:picLocks noGrp="1" noChangeAspect="1"/>
          </p:cNvPicPr>
          <p:nvPr>
            <p:ph idx="1"/>
          </p:nvPr>
        </p:nvPicPr>
        <p:blipFill>
          <a:blip r:embed="rId2"/>
          <a:stretch>
            <a:fillRect/>
          </a:stretch>
        </p:blipFill>
        <p:spPr>
          <a:xfrm>
            <a:off x="1214414" y="1357298"/>
            <a:ext cx="6786609" cy="5039463"/>
          </a:xfrm>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enikeliler.jpg"/>
          <p:cNvPicPr>
            <a:picLocks noGrp="1" noChangeAspect="1"/>
          </p:cNvPicPr>
          <p:nvPr>
            <p:ph idx="1"/>
          </p:nvPr>
        </p:nvPicPr>
        <p:blipFill>
          <a:blip r:embed="rId2"/>
          <a:stretch>
            <a:fillRect/>
          </a:stretch>
        </p:blipFill>
        <p:spPr>
          <a:xfrm>
            <a:off x="1214414" y="1214422"/>
            <a:ext cx="6929486" cy="4587099"/>
          </a:xfrm>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Η Πατρίδα τους</a:t>
            </a:r>
            <a:endParaRPr lang="el-GR" b="1" dirty="0">
              <a:solidFill>
                <a:schemeClr val="accent6">
                  <a:lumMod val="50000"/>
                </a:schemeClr>
              </a:solidFill>
            </a:endParaRPr>
          </a:p>
        </p:txBody>
      </p:sp>
      <p:sp>
        <p:nvSpPr>
          <p:cNvPr id="3" name="2 - Θέση περιεχομένου"/>
          <p:cNvSpPr>
            <a:spLocks noGrp="1"/>
          </p:cNvSpPr>
          <p:nvPr>
            <p:ph idx="1"/>
          </p:nvPr>
        </p:nvSpPr>
        <p:spPr/>
        <p:txBody>
          <a:bodyPr>
            <a:normAutofit fontScale="85000" lnSpcReduction="20000"/>
          </a:bodyPr>
          <a:lstStyle/>
          <a:p>
            <a:r>
              <a:rPr lang="el-GR" b="1" dirty="0"/>
              <a:t>Οι Φοίνικες ή </a:t>
            </a:r>
            <a:r>
              <a:rPr lang="el-GR" b="1" dirty="0" err="1"/>
              <a:t>Σιδώνιοι</a:t>
            </a:r>
            <a:r>
              <a:rPr lang="el-GR" b="1" dirty="0"/>
              <a:t> ήταν αρχαίος σημιτικός λαός, που κατοικούσε στην περιοχή της Φοινίκης, στις ανατολικές ακτές της Μεσογείου. Η μεγαλύτερη έκταση της Φοινίκης σήμερα καλύπτεται από το κράτος του Λιβάνου και από το Ισραήλ.</a:t>
            </a:r>
          </a:p>
          <a:p>
            <a:r>
              <a:rPr lang="el-GR" b="1" dirty="0"/>
              <a:t>Σύμφωνα με τη μυθολογία πήρε το όνομά της από τον Φοίνικα, που ήταν αδερφός του Κάδμου, είτε από τη λέξη "</a:t>
            </a:r>
            <a:r>
              <a:rPr lang="el-GR" b="1" dirty="0" err="1"/>
              <a:t>φοινός</a:t>
            </a:r>
            <a:r>
              <a:rPr lang="el-GR" b="1" dirty="0"/>
              <a:t>" (= ερυθρός), εξαιτίας της κατεργασίας και του εμπορίου της πορφύρας, που ήταν η κύρια απασχόληση του λαού αυτού, είτε από τα φοινικόδεντρα που αφθονούσαν στη χώρα αυτή. </a:t>
            </a:r>
            <a:endParaRPr lang="el-GR" dirty="0"/>
          </a:p>
          <a:p>
            <a:endParaRPr lang="el-GR"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Oi_kremastoi_khpoi_ths_Babulonas_02.jpg"/>
          <p:cNvPicPr>
            <a:picLocks noGrp="1" noChangeAspect="1"/>
          </p:cNvPicPr>
          <p:nvPr>
            <p:ph idx="1"/>
          </p:nvPr>
        </p:nvPicPr>
        <p:blipFill>
          <a:blip r:embed="rId2"/>
          <a:stretch>
            <a:fillRect/>
          </a:stretch>
        </p:blipFill>
        <p:spPr>
          <a:xfrm>
            <a:off x="1071538" y="714356"/>
            <a:ext cx="7143800" cy="5500726"/>
          </a:xfrm>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Το εμπόριο</a:t>
            </a:r>
            <a:endParaRPr lang="el-GR" b="1" dirty="0">
              <a:solidFill>
                <a:schemeClr val="accent6">
                  <a:lumMod val="50000"/>
                </a:schemeClr>
              </a:solidFill>
            </a:endParaRPr>
          </a:p>
        </p:txBody>
      </p:sp>
      <p:sp>
        <p:nvSpPr>
          <p:cNvPr id="3" name="2 - Θέση περιεχομένου"/>
          <p:cNvSpPr>
            <a:spLocks noGrp="1"/>
          </p:cNvSpPr>
          <p:nvPr>
            <p:ph idx="1"/>
          </p:nvPr>
        </p:nvSpPr>
        <p:spPr/>
        <p:txBody>
          <a:bodyPr/>
          <a:lstStyle/>
          <a:p>
            <a:r>
              <a:rPr lang="el-GR" b="1" dirty="0"/>
              <a:t> Επειδή η καλλιεργήσιμη έκταση της περιοχής ήταν μικρή, οι Φοίνικες εκμεταλλεύτηκαν την πλούσια ξυλεία του βουνού Λίβανος και στράφηκαν στη θάλασσα</a:t>
            </a:r>
            <a:r>
              <a:rPr lang="el-GR" b="1" dirty="0" smtClean="0"/>
              <a:t>. Οι </a:t>
            </a:r>
            <a:r>
              <a:rPr lang="el-GR" b="1" dirty="0"/>
              <a:t>Φοίνικες αναδείχτηκαν πρώτοι θαλασσοπόροι της </a:t>
            </a:r>
            <a:r>
              <a:rPr lang="el-GR" b="1" dirty="0" smtClean="0"/>
              <a:t>αρχαιότητας, διανοίγοντας </a:t>
            </a:r>
            <a:r>
              <a:rPr lang="el-GR" b="1" dirty="0"/>
              <a:t>θαλάσσιους </a:t>
            </a:r>
            <a:r>
              <a:rPr lang="el-GR" b="1" dirty="0" smtClean="0"/>
              <a:t>δρόμους</a:t>
            </a:r>
            <a:endParaRPr lang="el-GR"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oinikiko_karabi.jpg"/>
          <p:cNvPicPr>
            <a:picLocks noGrp="1" noChangeAspect="1"/>
          </p:cNvPicPr>
          <p:nvPr>
            <p:ph idx="1"/>
          </p:nvPr>
        </p:nvPicPr>
        <p:blipFill>
          <a:blip r:embed="rId2"/>
          <a:stretch>
            <a:fillRect/>
          </a:stretch>
        </p:blipFill>
        <p:spPr>
          <a:xfrm>
            <a:off x="857224" y="1000108"/>
            <a:ext cx="7572428" cy="4929222"/>
          </a:xfrm>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r>
              <a:rPr lang="el-GR" b="1" dirty="0" smtClean="0">
                <a:solidFill>
                  <a:schemeClr val="accent6">
                    <a:lumMod val="50000"/>
                  </a:schemeClr>
                </a:solidFill>
              </a:rPr>
              <a:t>Τα εμπορεύματα τους</a:t>
            </a:r>
            <a:endParaRPr lang="el-GR" b="1" dirty="0">
              <a:solidFill>
                <a:schemeClr val="accent6">
                  <a:lumMod val="50000"/>
                </a:schemeClr>
              </a:solidFill>
            </a:endParaRPr>
          </a:p>
        </p:txBody>
      </p:sp>
      <p:sp>
        <p:nvSpPr>
          <p:cNvPr id="3" name="2 - Θέση περιεχομένου"/>
          <p:cNvSpPr>
            <a:spLocks noGrp="1"/>
          </p:cNvSpPr>
          <p:nvPr>
            <p:ph idx="1"/>
          </p:nvPr>
        </p:nvSpPr>
        <p:spPr/>
        <p:txBody>
          <a:bodyPr>
            <a:normAutofit/>
          </a:bodyPr>
          <a:lstStyle/>
          <a:p>
            <a:r>
              <a:rPr lang="el-GR" b="1" dirty="0"/>
              <a:t> Τα τέσσερα βασικά προϊόντα που εμπορεύονταν οι Φοίνικες, ήταν η ξυλεία, το σιτάρι, το λάδι και το κρασί. Εμπορεύονταν επίσης λιβάνι, μπαχαρικά και αρώματα της νότιας Αραβίας, βαμβάκι των Ινδιών, αιγυπτιακά είδη από γυαλί και μέταλλο, υφάσματα και κυρίως πορφύρα. </a:t>
            </a:r>
            <a:endParaRPr lang="el-GR" dirty="0"/>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TotalTime>
  <Words>163</Words>
  <Application>Microsoft Office PowerPoint</Application>
  <PresentationFormat>Προβολή στην οθόνη (4:3)</PresentationFormat>
  <Paragraphs>17</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Διαστημικό</vt:lpstr>
      <vt:lpstr>Φοίνικες</vt:lpstr>
      <vt:lpstr>Η Χώρα τους</vt:lpstr>
      <vt:lpstr>Διαφάνεια 3</vt:lpstr>
      <vt:lpstr>Διαφάνεια 4</vt:lpstr>
      <vt:lpstr>Η Πατρίδα τους</vt:lpstr>
      <vt:lpstr>Διαφάνεια 6</vt:lpstr>
      <vt:lpstr>Το εμπόριο</vt:lpstr>
      <vt:lpstr>Διαφάνεια 8</vt:lpstr>
      <vt:lpstr>Τα εμπορεύματα τους</vt:lpstr>
      <vt:lpstr>Διαφάνεια 10</vt:lpstr>
      <vt:lpstr>Βιοτεχνία </vt:lpstr>
      <vt:lpstr>Διαφάνεια 12</vt:lpstr>
      <vt:lpstr>Ανακαλύψεις</vt:lpstr>
      <vt:lpstr>Το αλφάβητο</vt:lpstr>
      <vt:lpstr>Διαφάνεια 15</vt:lpstr>
      <vt:lpstr>Διαφάνεια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Φοίνικες</dc:title>
  <dc:creator>Δημητρης  Πατσιουρας</dc:creator>
  <cp:lastModifiedBy>Δημητρης  Πατσιουρας</cp:lastModifiedBy>
  <cp:revision>14</cp:revision>
  <dcterms:created xsi:type="dcterms:W3CDTF">2018-08-23T09:50:30Z</dcterms:created>
  <dcterms:modified xsi:type="dcterms:W3CDTF">2018-08-23T12:05:58Z</dcterms:modified>
</cp:coreProperties>
</file>