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7" r:id="rId3"/>
    <p:sldId id="275" r:id="rId4"/>
    <p:sldId id="27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8EFB64E6-90E5-4447-8E1F-C54EC4E8399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D457B49-7699-4F6F-BF68-4B70200B912F}" type="datetimeFigureOut">
              <a:rPr lang="el-GR" smtClean="0"/>
              <a:t>9/6/2018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FB64E6-90E5-4447-8E1F-C54EC4E83999}"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457B49-7699-4F6F-BF68-4B70200B912F}" type="datetimeFigureOut">
              <a:rPr lang="el-GR" smtClean="0"/>
              <a:t>9/6/2018</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EFB64E6-90E5-4447-8E1F-C54EC4E83999}"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214290"/>
            <a:ext cx="7772400" cy="1143000"/>
          </a:xfrm>
        </p:spPr>
        <p:txBody>
          <a:bodyPr/>
          <a:lstStyle/>
          <a:p>
            <a:pPr algn="ctr"/>
            <a:r>
              <a:rPr lang="el-GR" b="1" dirty="0" smtClean="0">
                <a:solidFill>
                  <a:srgbClr val="FF0000"/>
                </a:solidFill>
              </a:rPr>
              <a:t>ΤΟ ΠΑΛΙΟ ΣΧΟΛΕΙΟ</a:t>
            </a:r>
            <a:endParaRPr lang="el-GR"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8.jpg"/>
          <p:cNvPicPr>
            <a:picLocks noGrp="1" noChangeAspect="1"/>
          </p:cNvPicPr>
          <p:nvPr>
            <p:ph idx="1"/>
          </p:nvPr>
        </p:nvPicPr>
        <p:blipFill>
          <a:blip r:embed="rId2"/>
          <a:stretch>
            <a:fillRect/>
          </a:stretch>
        </p:blipFill>
        <p:spPr>
          <a:xfrm>
            <a:off x="1071538" y="928670"/>
            <a:ext cx="7049501" cy="485778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jpg"/>
          <p:cNvPicPr>
            <a:picLocks noGrp="1" noChangeAspect="1"/>
          </p:cNvPicPr>
          <p:nvPr>
            <p:ph idx="1"/>
          </p:nvPr>
        </p:nvPicPr>
        <p:blipFill>
          <a:blip r:embed="rId2"/>
          <a:stretch>
            <a:fillRect/>
          </a:stretch>
        </p:blipFill>
        <p:spPr>
          <a:xfrm>
            <a:off x="1142976" y="1142984"/>
            <a:ext cx="6643734" cy="464347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b="1" u="sng" dirty="0"/>
              <a:t>Η μαθητική ποδιά</a:t>
            </a:r>
            <a:endParaRPr lang="el-GR" dirty="0"/>
          </a:p>
        </p:txBody>
      </p:sp>
      <p:sp>
        <p:nvSpPr>
          <p:cNvPr id="3" name="2 - Θέση περιεχομένου"/>
          <p:cNvSpPr>
            <a:spLocks noGrp="1"/>
          </p:cNvSpPr>
          <p:nvPr>
            <p:ph idx="1"/>
          </p:nvPr>
        </p:nvSpPr>
        <p:spPr/>
        <p:txBody>
          <a:bodyPr>
            <a:normAutofit/>
          </a:bodyPr>
          <a:lstStyle/>
          <a:p>
            <a:r>
              <a:rPr lang="el-GR" dirty="0"/>
              <a:t>Οι μαθητές ήταν υποχρεωμένοι να πηγαίνουν στο σχολείο φορώντας συγκεκριμένο ρούχο, τη μαθητική ποδιά. Η μαθητική ποδιά είχε μπλε χρώμα. Η ποδιά των κοριτσιών ήταν σα ρόμπα που έκλεινε μπροστά με κουμπιά. Στη μέση υπήρχε ένα λεπτό </a:t>
            </a:r>
            <a:r>
              <a:rPr lang="el-GR" dirty="0" err="1"/>
              <a:t>ζωνάκι</a:t>
            </a:r>
            <a:r>
              <a:rPr lang="el-GR" dirty="0"/>
              <a:t> και είχε άσπρο δαντελένιο γιακά. Επίσης στα μαλλιά τους φορούσαν μπλε ή άσπρη κορδέλα. Τα αγόρια φορούσαν και αυτά ποδιά σε μπλε χρώμα που ήταν σαν μπουφάν και έκλεινε με φερμουάρ.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2.jpg"/>
          <p:cNvPicPr>
            <a:picLocks noGrp="1" noChangeAspect="1"/>
          </p:cNvPicPr>
          <p:nvPr>
            <p:ph idx="1"/>
          </p:nvPr>
        </p:nvPicPr>
        <p:blipFill>
          <a:blip r:embed="rId2"/>
          <a:stretch>
            <a:fillRect/>
          </a:stretch>
        </p:blipFill>
        <p:spPr>
          <a:xfrm>
            <a:off x="1000100" y="1142984"/>
            <a:ext cx="7000924"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Σάκα</a:t>
            </a:r>
            <a:endParaRPr lang="el-GR" dirty="0"/>
          </a:p>
        </p:txBody>
      </p:sp>
      <p:sp>
        <p:nvSpPr>
          <p:cNvPr id="3" name="2 - Θέση περιεχομένου"/>
          <p:cNvSpPr>
            <a:spLocks noGrp="1"/>
          </p:cNvSpPr>
          <p:nvPr>
            <p:ph idx="1"/>
          </p:nvPr>
        </p:nvSpPr>
        <p:spPr/>
        <p:txBody>
          <a:bodyPr/>
          <a:lstStyle/>
          <a:p>
            <a:r>
              <a:rPr lang="el-GR" dirty="0"/>
              <a:t>Τα παιδιά έβαζαν τα πράγματά τους σε υφασμάτινες τσάντες ή υφαντές στον αργαλειό που τις έφτιαχναν οι μανούλες τους. Αργότερα, κυκλοφόρησαν οι δερμάτινες τσάντες, οι σάκες, πού ήταν μαύρες ή καφέ. Οι δερμάτινες σάκες κούμπωναν με ένα ή δύο κουμπώματα και υπήρχαν και αυτές που είχαν μια μικρή κλειδαριά. Ο μαθητής πρόσεχε τη σάκα «σαν τα μάτια του».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jpg"/>
          <p:cNvPicPr>
            <a:picLocks noGrp="1" noChangeAspect="1"/>
          </p:cNvPicPr>
          <p:nvPr>
            <p:ph idx="1"/>
          </p:nvPr>
        </p:nvPicPr>
        <p:blipFill>
          <a:blip r:embed="rId2"/>
          <a:stretch>
            <a:fillRect/>
          </a:stretch>
        </p:blipFill>
        <p:spPr>
          <a:xfrm>
            <a:off x="1285852" y="1000108"/>
            <a:ext cx="6572296" cy="457203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785794"/>
            <a:ext cx="8229600" cy="1143000"/>
          </a:xfrm>
        </p:spPr>
        <p:txBody>
          <a:bodyPr>
            <a:normAutofit fontScale="90000"/>
          </a:bodyPr>
          <a:lstStyle/>
          <a:p>
            <a:r>
              <a:rPr lang="el-GR" b="1" u="sng" dirty="0"/>
              <a:t>ΟΙ ΘΗΣΑΥΡΟΙ ΤΗΣ ΣΑΚΑΣ</a:t>
            </a:r>
            <a:r>
              <a:rPr lang="el-GR" dirty="0"/>
              <a:t/>
            </a:r>
            <a:br>
              <a:rPr lang="el-GR" dirty="0"/>
            </a:br>
            <a:r>
              <a:rPr lang="el-GR" b="1" u="sng" dirty="0"/>
              <a:t>Η πλάκα και το κοντύλι</a:t>
            </a:r>
            <a:r>
              <a:rPr lang="el-GR" dirty="0"/>
              <a:t/>
            </a:r>
            <a:br>
              <a:rPr lang="el-GR" dirty="0"/>
            </a:br>
            <a:endParaRPr lang="el-GR" dirty="0"/>
          </a:p>
        </p:txBody>
      </p:sp>
      <p:sp>
        <p:nvSpPr>
          <p:cNvPr id="3" name="2 - Θέση περιεχομένου"/>
          <p:cNvSpPr>
            <a:spLocks noGrp="1"/>
          </p:cNvSpPr>
          <p:nvPr>
            <p:ph idx="1"/>
          </p:nvPr>
        </p:nvSpPr>
        <p:spPr>
          <a:xfrm>
            <a:off x="457200" y="2071678"/>
            <a:ext cx="7972452" cy="4054485"/>
          </a:xfrm>
        </p:spPr>
        <p:txBody>
          <a:bodyPr/>
          <a:lstStyle/>
          <a:p>
            <a:r>
              <a:rPr lang="el-GR" dirty="0"/>
              <a:t>Η πλάκα ήταν ένα μικρό μαύρο πινακάκι και το κοντύλι ήταν σαν μία κιμωλία. Τα μικρά παιδιά έγραφαν πάνω στην πλάκα με το κοντύλι γράμματα και λέξεις και έκαναν πράξεις. Η πλάκα γύρω-γύρω είχε ένα ξύλινο πλαίσιο. Πάνω στο πλαίσιο ήταν δεμένο με σκοινάκι ένα σφουγγάρι, σπόγγο το έλεγαν, για να σβήνουν.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6.jpg"/>
          <p:cNvPicPr>
            <a:picLocks noGrp="1" noChangeAspect="1"/>
          </p:cNvPicPr>
          <p:nvPr>
            <p:ph idx="1"/>
          </p:nvPr>
        </p:nvPicPr>
        <p:blipFill>
          <a:blip r:embed="rId2"/>
          <a:stretch>
            <a:fillRect/>
          </a:stretch>
        </p:blipFill>
        <p:spPr>
          <a:xfrm>
            <a:off x="1142976" y="1000108"/>
            <a:ext cx="6786610"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Τετράδια</a:t>
            </a:r>
            <a:endParaRPr lang="el-GR" dirty="0"/>
          </a:p>
        </p:txBody>
      </p:sp>
      <p:sp>
        <p:nvSpPr>
          <p:cNvPr id="3" name="2 - Θέση περιεχομένου"/>
          <p:cNvSpPr>
            <a:spLocks noGrp="1"/>
          </p:cNvSpPr>
          <p:nvPr>
            <p:ph idx="1"/>
          </p:nvPr>
        </p:nvSpPr>
        <p:spPr/>
        <p:txBody>
          <a:bodyPr>
            <a:normAutofit/>
          </a:bodyPr>
          <a:lstStyle/>
          <a:p>
            <a:r>
              <a:rPr lang="el-GR" dirty="0"/>
              <a:t>Τα τετράδια δεν είχαν πολύχρωμες εικόνες, όπως τα δικά μας. Είχαν πράσινο, γαλάζιο, ροζ ή κίτρινο ξεθωριασμένο χρώμα και πάνω είχε σχέδια από την παιδική καθημερινότητα. Τα παιδιά προσπαθούσαν να τα κρατούν καθαρά και ατσαλάκωτα για πολύ καιρό, επειδή ο δάσκαλος έλεγε: «Το τετράδιο είναι ο καθρέφτης του μαθητή».</a:t>
            </a:r>
          </a:p>
          <a:p>
            <a:pPr>
              <a:buNone/>
            </a:pPr>
            <a:r>
              <a:rPr lang="el-GR" dirty="0" smtClean="0"/>
              <a:t/>
            </a:r>
            <a:br>
              <a:rPr lang="el-GR" dirty="0" smtClean="0"/>
            </a:b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mnimes10.jpg"/>
          <p:cNvPicPr>
            <a:picLocks noGrp="1" noChangeAspect="1"/>
          </p:cNvPicPr>
          <p:nvPr>
            <p:ph idx="1"/>
          </p:nvPr>
        </p:nvPicPr>
        <p:blipFill>
          <a:blip r:embed="rId2"/>
          <a:stretch>
            <a:fillRect/>
          </a:stretch>
        </p:blipFill>
        <p:spPr>
          <a:xfrm>
            <a:off x="1000100" y="1071546"/>
            <a:ext cx="7358114" cy="464347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Το σχολείο και το προαύλιο</a:t>
            </a:r>
            <a:endParaRPr lang="el-GR" dirty="0"/>
          </a:p>
        </p:txBody>
      </p:sp>
      <p:sp>
        <p:nvSpPr>
          <p:cNvPr id="3" name="2 - Θέση περιεχομένου"/>
          <p:cNvSpPr>
            <a:spLocks noGrp="1"/>
          </p:cNvSpPr>
          <p:nvPr>
            <p:ph idx="1"/>
          </p:nvPr>
        </p:nvSpPr>
        <p:spPr/>
        <p:txBody>
          <a:bodyPr/>
          <a:lstStyle/>
          <a:p>
            <a:r>
              <a:rPr lang="el-GR" dirty="0" smtClean="0"/>
              <a:t>Το σχολείο ήταν ορθογώνιο και στη σκεπή είχε κεραμίδια. Δεν είχαν ορόφους, όπως τώρα. Οι αίθουσες ήταν μεγάλες για να χωράνε πολλά παιδιά. Το προαύλιο του παλιού σχολείου ήταν μεγάλο και στρωμένο με χώμα. Δεν είχαν γήπεδα και κούνιες. Τα κορίτσια έπαιζαν την ώρα του διαλείμματος «κουτσό», «σκοινάκι», «περνά, περνά η μέλισσα» και άλλα παιχνίδια.</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Κασετίνα και μολύβια</a:t>
            </a:r>
            <a:endParaRPr lang="el-GR" dirty="0"/>
          </a:p>
        </p:txBody>
      </p:sp>
      <p:sp>
        <p:nvSpPr>
          <p:cNvPr id="3" name="2 - Θέση περιεχομένου"/>
          <p:cNvSpPr>
            <a:spLocks noGrp="1"/>
          </p:cNvSpPr>
          <p:nvPr>
            <p:ph idx="1"/>
          </p:nvPr>
        </p:nvSpPr>
        <p:spPr/>
        <p:txBody>
          <a:bodyPr>
            <a:normAutofit/>
          </a:bodyPr>
          <a:lstStyle/>
          <a:p>
            <a:r>
              <a:rPr lang="el-GR" dirty="0"/>
              <a:t>Αργότερα κυκλοφόρησαν οι πρώτες κασετίνες σε σχήμα ορθογώνιο. Ήταν ξύλινες και άνοιγαν με ένα συρταρωτό καπάκι. Στο καπάκι είχε μικρές ζωγραφιές. Μέσα έβαζαν μολύβια, γόμες, χάρακες. Τα φτωχά παιδιά που δεν είχαν μολύβια, έκοβαν ένα μολύβι στα δύο  για να το μοιραστούν με τα αδέρφια τους.</a:t>
            </a:r>
          </a:p>
          <a:p>
            <a:pPr>
              <a:buNone/>
            </a:pPr>
            <a:r>
              <a:rPr lang="el-GR" dirty="0" smtClean="0"/>
              <a:t/>
            </a:r>
            <a:br>
              <a:rPr lang="el-GR" dirty="0" smtClean="0"/>
            </a:b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89851.jpg"/>
          <p:cNvPicPr>
            <a:picLocks noGrp="1" noChangeAspect="1"/>
          </p:cNvPicPr>
          <p:nvPr>
            <p:ph idx="1"/>
          </p:nvPr>
        </p:nvPicPr>
        <p:blipFill>
          <a:blip r:embed="rId2"/>
          <a:stretch>
            <a:fillRect/>
          </a:stretch>
        </p:blipFill>
        <p:spPr>
          <a:xfrm>
            <a:off x="928662" y="1214422"/>
            <a:ext cx="7612245" cy="428628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1.jpg"/>
          <p:cNvPicPr>
            <a:picLocks noGrp="1" noChangeAspect="1"/>
          </p:cNvPicPr>
          <p:nvPr>
            <p:ph idx="1"/>
          </p:nvPr>
        </p:nvPicPr>
        <p:blipFill>
          <a:blip r:embed="rId2"/>
          <a:stretch>
            <a:fillRect/>
          </a:stretch>
        </p:blipFill>
        <p:spPr>
          <a:xfrm>
            <a:off x="1142976" y="1214422"/>
            <a:ext cx="6643734"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na.jpg"/>
          <p:cNvPicPr>
            <a:picLocks noGrp="1" noChangeAspect="1"/>
          </p:cNvPicPr>
          <p:nvPr>
            <p:ph idx="1"/>
          </p:nvPr>
        </p:nvPicPr>
        <p:blipFill>
          <a:blip r:embed="rId2"/>
          <a:stretch>
            <a:fillRect/>
          </a:stretch>
        </p:blipFill>
        <p:spPr>
          <a:xfrm>
            <a:off x="1071538" y="1071546"/>
            <a:ext cx="6883594"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01.jpg"/>
          <p:cNvPicPr>
            <a:picLocks noGrp="1" noChangeAspect="1"/>
          </p:cNvPicPr>
          <p:nvPr>
            <p:ph idx="1"/>
          </p:nvPr>
        </p:nvPicPr>
        <p:blipFill>
          <a:blip r:embed="rId2"/>
          <a:stretch>
            <a:fillRect/>
          </a:stretch>
        </p:blipFill>
        <p:spPr>
          <a:xfrm>
            <a:off x="1214414" y="1071546"/>
            <a:ext cx="6780563"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b="1" u="sng" dirty="0"/>
              <a:t>Τα θρανία και ο πίνακας</a:t>
            </a:r>
            <a:r>
              <a:rPr lang="el-GR" dirty="0"/>
              <a:t> </a:t>
            </a:r>
          </a:p>
        </p:txBody>
      </p:sp>
      <p:sp>
        <p:nvSpPr>
          <p:cNvPr id="3" name="2 - Θέση περιεχομένου"/>
          <p:cNvSpPr>
            <a:spLocks noGrp="1"/>
          </p:cNvSpPr>
          <p:nvPr>
            <p:ph idx="1"/>
          </p:nvPr>
        </p:nvSpPr>
        <p:spPr/>
        <p:txBody>
          <a:bodyPr>
            <a:normAutofit fontScale="92500" lnSpcReduction="10000"/>
          </a:bodyPr>
          <a:lstStyle/>
          <a:p>
            <a:r>
              <a:rPr lang="el-GR" dirty="0"/>
              <a:t>Τα θρανία παλιά ήταν ξύλινα. Το κάθισμα και ο πάγκος ήταν κολλημένα. Το κάθισμα ήταν σαν παγκάκι. Σε κάθε θρανίο καθόντουσαν πολλοί μαθητές μαζί. Οι μαθητές ήταν υποχρεωμένοι να παρακολουθούν με σταυρωμένα χέρια το μάθημα και να σηκώνονται όρθιοι όταν εξετάζονται. Ακόμη, έπρεπε να φέρνουν ένα ξύλο κάθε μέρα για τη σόμπα της τάξης.</a:t>
            </a:r>
          </a:p>
          <a:p>
            <a:r>
              <a:rPr lang="el-GR" dirty="0"/>
              <a:t>Ο πίνακας ήταν μαύρος και έγραφαν σε αυτόν με άσπρες κιμωλίες. Ο μαυροπίνακας ήταν κρεμασμένος στον τοίχο ή στηριζόταν σε τρία ξύλινα πόδια.</a:t>
            </a:r>
          </a:p>
          <a:p>
            <a:r>
              <a:rPr lang="el-GR" dirty="0" smtClean="0"/>
              <a:t/>
            </a:r>
            <a:br>
              <a:rPr lang="el-GR" dirty="0" smtClean="0"/>
            </a:b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jpg"/>
          <p:cNvPicPr>
            <a:picLocks noGrp="1" noChangeAspect="1"/>
          </p:cNvPicPr>
          <p:nvPr>
            <p:ph idx="1"/>
          </p:nvPr>
        </p:nvPicPr>
        <p:blipFill>
          <a:blip r:embed="rId2"/>
          <a:stretch>
            <a:fillRect/>
          </a:stretch>
        </p:blipFill>
        <p:spPr>
          <a:xfrm>
            <a:off x="857224" y="1000108"/>
            <a:ext cx="7591938" cy="471490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upl57d649fbe2621.jpeg"/>
          <p:cNvPicPr>
            <a:picLocks noGrp="1" noChangeAspect="1"/>
          </p:cNvPicPr>
          <p:nvPr>
            <p:ph idx="1"/>
          </p:nvPr>
        </p:nvPicPr>
        <p:blipFill>
          <a:blip r:embed="rId2"/>
          <a:stretch>
            <a:fillRect/>
          </a:stretch>
        </p:blipFill>
        <p:spPr>
          <a:xfrm>
            <a:off x="1214414" y="1071546"/>
            <a:ext cx="6667500" cy="464347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Δάσκαλος</a:t>
            </a:r>
            <a:endParaRPr lang="el-GR" dirty="0"/>
          </a:p>
        </p:txBody>
      </p:sp>
      <p:sp>
        <p:nvSpPr>
          <p:cNvPr id="3" name="2 - Θέση περιεχομένου"/>
          <p:cNvSpPr>
            <a:spLocks noGrp="1"/>
          </p:cNvSpPr>
          <p:nvPr>
            <p:ph idx="1"/>
          </p:nvPr>
        </p:nvSpPr>
        <p:spPr/>
        <p:txBody>
          <a:bodyPr>
            <a:normAutofit/>
          </a:bodyPr>
          <a:lstStyle/>
          <a:p>
            <a:r>
              <a:rPr lang="el-GR" dirty="0"/>
              <a:t>Ο δάσκαλος παλιά ήταν αυστηρός. Χρησιμοποιούσε τη βέργα για να τιμωρήσει τους μαθητές που έκαναν αταξίες ή δε μελετούσαν τα μαθήματά τους. Ο δάσκαλος, όταν έκανε μάθημα, καθόταν στην έδρα. Ήταν ένα ξύλινο τραπέζι. Πάνω στην έδρα υπήρχε το μελανοδοχείο, η πένα, τα βιβλία του δασκάλου, η βέργα και ένα βάζο με λουλούδια. Η έδρα ήταν πάνω σε ένα ξύλινο βάθρο. Το βάθρο υπήρχε για να είναι ο δάσκαλος πιο ψηλά και να βλέπει καλύτερα όλους τους μαθητές.</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TotalTime>
  <Words>566</Words>
  <Application>Microsoft Office PowerPoint</Application>
  <PresentationFormat>Προβολή στην οθόνη (4:3)</PresentationFormat>
  <Paragraphs>21</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Αποκορύφωμα</vt:lpstr>
      <vt:lpstr>ΤΟ ΠΑΛΙΟ ΣΧΟΛΕΙΟ</vt:lpstr>
      <vt:lpstr>Το σχολείο και το προαύλιο</vt:lpstr>
      <vt:lpstr>Διαφάνεια 3</vt:lpstr>
      <vt:lpstr>Διαφάνεια 4</vt:lpstr>
      <vt:lpstr>Διαφάνεια 5</vt:lpstr>
      <vt:lpstr> Τα θρανία και ο πίνακας </vt:lpstr>
      <vt:lpstr>Διαφάνεια 7</vt:lpstr>
      <vt:lpstr>Διαφάνεια 8</vt:lpstr>
      <vt:lpstr>Δάσκαλος</vt:lpstr>
      <vt:lpstr>Διαφάνεια 10</vt:lpstr>
      <vt:lpstr>Διαφάνεια 11</vt:lpstr>
      <vt:lpstr> Η μαθητική ποδιά</vt:lpstr>
      <vt:lpstr>Διαφάνεια 13</vt:lpstr>
      <vt:lpstr>Σάκα</vt:lpstr>
      <vt:lpstr>Διαφάνεια 15</vt:lpstr>
      <vt:lpstr>ΟΙ ΘΗΣΑΥΡΟΙ ΤΗΣ ΣΑΚΑΣ Η πλάκα και το κοντύλι </vt:lpstr>
      <vt:lpstr>Διαφάνεια 17</vt:lpstr>
      <vt:lpstr>Τετράδια</vt:lpstr>
      <vt:lpstr>Διαφάνεια 19</vt:lpstr>
      <vt:lpstr>Κασετίνα και μολύβια</vt:lpstr>
      <vt:lpstr>Διαφάνεια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ΠΑΛΙΟ ΣΧΟΛΕΙΟ</dc:title>
  <dc:creator>Δημητρης  Πατσιουρας</dc:creator>
  <cp:lastModifiedBy>Δημητρης  Πατσιουρας</cp:lastModifiedBy>
  <cp:revision>3</cp:revision>
  <dcterms:created xsi:type="dcterms:W3CDTF">2018-06-09T17:37:09Z</dcterms:created>
  <dcterms:modified xsi:type="dcterms:W3CDTF">2018-06-09T18:05:15Z</dcterms:modified>
</cp:coreProperties>
</file>